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  <p:sldId id="259" r:id="rId3"/>
    <p:sldId id="267" r:id="rId4"/>
    <p:sldId id="268" r:id="rId5"/>
    <p:sldId id="269" r:id="rId6"/>
    <p:sldId id="258" r:id="rId7"/>
    <p:sldId id="257" r:id="rId8"/>
    <p:sldId id="261" r:id="rId9"/>
    <p:sldId id="263" r:id="rId10"/>
    <p:sldId id="262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F4EC24-5F73-4174-9675-A40253AA5BC6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82E16527-51C7-43DA-950B-7455B12A0A99}">
      <dgm:prSet phldrT="[Текст]" custT="1"/>
      <dgm:spPr/>
      <dgm:t>
        <a:bodyPr/>
        <a:lstStyle/>
        <a:p>
          <a:pPr algn="l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Идея общества, где есть частная собственность и равноправие между людьми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174AD8-E097-41AF-8CFD-5B0E148177BE}" type="parTrans" cxnId="{36A705D0-53A5-4076-AB0C-315DE3304FF9}">
      <dgm:prSet/>
      <dgm:spPr/>
      <dgm:t>
        <a:bodyPr/>
        <a:lstStyle/>
        <a:p>
          <a:endParaRPr lang="ru-RU"/>
        </a:p>
      </dgm:t>
    </dgm:pt>
    <dgm:pt modelId="{C7E22336-17EE-4DDE-8943-10B185FC1D33}" type="sibTrans" cxnId="{36A705D0-53A5-4076-AB0C-315DE3304FF9}">
      <dgm:prSet/>
      <dgm:spPr/>
      <dgm:t>
        <a:bodyPr/>
        <a:lstStyle/>
        <a:p>
          <a:endParaRPr lang="ru-RU"/>
        </a:p>
      </dgm:t>
    </dgm:pt>
    <dgm:pt modelId="{4B109A2F-FC63-4597-B835-57FDB5F87265}">
      <dgm:prSet phldrT="[Текст]" custT="1"/>
      <dgm:spPr/>
      <dgm:t>
        <a:bodyPr/>
        <a:lstStyle/>
        <a:p>
          <a:pPr algn="l"/>
          <a:r>
            <a:rPr lang="ru-RU" sz="1900" b="0" dirty="0" smtClean="0"/>
            <a:t>«Идеальное» общество, где есть нормы поведения, морали, государственности.</a:t>
          </a:r>
          <a:endParaRPr lang="ru-RU" sz="1900" b="0" dirty="0"/>
        </a:p>
      </dgm:t>
    </dgm:pt>
    <dgm:pt modelId="{60629B52-D53E-4A07-8337-80E5E50783EE}" type="parTrans" cxnId="{276389E1-4D6A-4700-8059-8B66AF1AF370}">
      <dgm:prSet/>
      <dgm:spPr/>
      <dgm:t>
        <a:bodyPr/>
        <a:lstStyle/>
        <a:p>
          <a:endParaRPr lang="ru-RU"/>
        </a:p>
      </dgm:t>
    </dgm:pt>
    <dgm:pt modelId="{15FF9A3F-9519-4660-A3C7-C775E186FA4D}" type="sibTrans" cxnId="{276389E1-4D6A-4700-8059-8B66AF1AF370}">
      <dgm:prSet/>
      <dgm:spPr/>
      <dgm:t>
        <a:bodyPr/>
        <a:lstStyle/>
        <a:p>
          <a:endParaRPr lang="ru-RU"/>
        </a:p>
      </dgm:t>
    </dgm:pt>
    <dgm:pt modelId="{C86C7252-3764-44A3-A4A3-0748AB9671AC}" type="pres">
      <dgm:prSet presAssocID="{B2F4EC24-5F73-4174-9675-A40253AA5BC6}" presName="linearFlow" presStyleCnt="0">
        <dgm:presLayoutVars>
          <dgm:dir/>
          <dgm:resizeHandles val="exact"/>
        </dgm:presLayoutVars>
      </dgm:prSet>
      <dgm:spPr/>
    </dgm:pt>
    <dgm:pt modelId="{39B07B01-EC0A-42F5-9E6C-9D0CC1001B30}" type="pres">
      <dgm:prSet presAssocID="{82E16527-51C7-43DA-950B-7455B12A0A99}" presName="composite" presStyleCnt="0"/>
      <dgm:spPr/>
    </dgm:pt>
    <dgm:pt modelId="{0682924C-D8F7-4CCE-B2AE-7CDFD3C64A98}" type="pres">
      <dgm:prSet presAssocID="{82E16527-51C7-43DA-950B-7455B12A0A99}" presName="imgShp" presStyleLbl="fgImgPlace1" presStyleIdx="0" presStyleCnt="2" custLinFactNeighborX="-45874" custLinFactNeighborY="11770"/>
      <dgm:spPr/>
    </dgm:pt>
    <dgm:pt modelId="{3B8252D5-D346-4131-9E8E-7807B2D4829C}" type="pres">
      <dgm:prSet presAssocID="{82E16527-51C7-43DA-950B-7455B12A0A99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38D9BF-2F7B-48CA-B413-616FCDADB814}" type="pres">
      <dgm:prSet presAssocID="{C7E22336-17EE-4DDE-8943-10B185FC1D33}" presName="spacing" presStyleCnt="0"/>
      <dgm:spPr/>
    </dgm:pt>
    <dgm:pt modelId="{759B4797-746A-4A3F-89FC-C420333A611D}" type="pres">
      <dgm:prSet presAssocID="{4B109A2F-FC63-4597-B835-57FDB5F87265}" presName="composite" presStyleCnt="0"/>
      <dgm:spPr/>
    </dgm:pt>
    <dgm:pt modelId="{E643DA85-562D-4160-AA36-62B2843B0645}" type="pres">
      <dgm:prSet presAssocID="{4B109A2F-FC63-4597-B835-57FDB5F87265}" presName="imgShp" presStyleLbl="fgImgPlace1" presStyleIdx="1" presStyleCnt="2" custLinFactNeighborX="-45481" custLinFactNeighborY="5054"/>
      <dgm:spPr/>
    </dgm:pt>
    <dgm:pt modelId="{E7655A4E-2627-482D-91D4-76DDDC3CA0BE}" type="pres">
      <dgm:prSet presAssocID="{4B109A2F-FC63-4597-B835-57FDB5F87265}" presName="txShp" presStyleLbl="node1" presStyleIdx="1" presStyleCnt="2" custScaleX="1074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BAFB1B-AFC6-42F6-AF7B-ED3687469A30}" type="presOf" srcId="{B2F4EC24-5F73-4174-9675-A40253AA5BC6}" destId="{C86C7252-3764-44A3-A4A3-0748AB9671AC}" srcOrd="0" destOrd="0" presId="urn:microsoft.com/office/officeart/2005/8/layout/vList3"/>
    <dgm:cxn modelId="{E13683E8-18EB-44DE-9B90-02DAD563362D}" type="presOf" srcId="{4B109A2F-FC63-4597-B835-57FDB5F87265}" destId="{E7655A4E-2627-482D-91D4-76DDDC3CA0BE}" srcOrd="0" destOrd="0" presId="urn:microsoft.com/office/officeart/2005/8/layout/vList3"/>
    <dgm:cxn modelId="{276389E1-4D6A-4700-8059-8B66AF1AF370}" srcId="{B2F4EC24-5F73-4174-9675-A40253AA5BC6}" destId="{4B109A2F-FC63-4597-B835-57FDB5F87265}" srcOrd="1" destOrd="0" parTransId="{60629B52-D53E-4A07-8337-80E5E50783EE}" sibTransId="{15FF9A3F-9519-4660-A3C7-C775E186FA4D}"/>
    <dgm:cxn modelId="{36A705D0-53A5-4076-AB0C-315DE3304FF9}" srcId="{B2F4EC24-5F73-4174-9675-A40253AA5BC6}" destId="{82E16527-51C7-43DA-950B-7455B12A0A99}" srcOrd="0" destOrd="0" parTransId="{9F174AD8-E097-41AF-8CFD-5B0E148177BE}" sibTransId="{C7E22336-17EE-4DDE-8943-10B185FC1D33}"/>
    <dgm:cxn modelId="{E0EEE639-CD43-49A9-85E8-3BFA79D75ACA}" type="presOf" srcId="{82E16527-51C7-43DA-950B-7455B12A0A99}" destId="{3B8252D5-D346-4131-9E8E-7807B2D4829C}" srcOrd="0" destOrd="0" presId="urn:microsoft.com/office/officeart/2005/8/layout/vList3"/>
    <dgm:cxn modelId="{177D3A86-98BB-4903-8085-F01215CED252}" type="presParOf" srcId="{C86C7252-3764-44A3-A4A3-0748AB9671AC}" destId="{39B07B01-EC0A-42F5-9E6C-9D0CC1001B30}" srcOrd="0" destOrd="0" presId="urn:microsoft.com/office/officeart/2005/8/layout/vList3"/>
    <dgm:cxn modelId="{2F21D9BF-BDD0-43A8-BC59-4EB925AFE6C7}" type="presParOf" srcId="{39B07B01-EC0A-42F5-9E6C-9D0CC1001B30}" destId="{0682924C-D8F7-4CCE-B2AE-7CDFD3C64A98}" srcOrd="0" destOrd="0" presId="urn:microsoft.com/office/officeart/2005/8/layout/vList3"/>
    <dgm:cxn modelId="{EC8ABD14-0C20-4B4A-9E20-1CADFDDC74DC}" type="presParOf" srcId="{39B07B01-EC0A-42F5-9E6C-9D0CC1001B30}" destId="{3B8252D5-D346-4131-9E8E-7807B2D4829C}" srcOrd="1" destOrd="0" presId="urn:microsoft.com/office/officeart/2005/8/layout/vList3"/>
    <dgm:cxn modelId="{8169A1EE-6F0A-4094-B815-A5C3A3087459}" type="presParOf" srcId="{C86C7252-3764-44A3-A4A3-0748AB9671AC}" destId="{9D38D9BF-2F7B-48CA-B413-616FCDADB814}" srcOrd="1" destOrd="0" presId="urn:microsoft.com/office/officeart/2005/8/layout/vList3"/>
    <dgm:cxn modelId="{5A239FB7-F94D-4E53-BC27-E3760DFB916B}" type="presParOf" srcId="{C86C7252-3764-44A3-A4A3-0748AB9671AC}" destId="{759B4797-746A-4A3F-89FC-C420333A611D}" srcOrd="2" destOrd="0" presId="urn:microsoft.com/office/officeart/2005/8/layout/vList3"/>
    <dgm:cxn modelId="{A463CA5B-EE7F-469D-B3FA-AE2BBB0FD248}" type="presParOf" srcId="{759B4797-746A-4A3F-89FC-C420333A611D}" destId="{E643DA85-562D-4160-AA36-62B2843B0645}" srcOrd="0" destOrd="0" presId="urn:microsoft.com/office/officeart/2005/8/layout/vList3"/>
    <dgm:cxn modelId="{1A23BB53-2A95-439E-B176-A516B7DF8B71}" type="presParOf" srcId="{759B4797-746A-4A3F-89FC-C420333A611D}" destId="{E7655A4E-2627-482D-91D4-76DDDC3CA0B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8252D5-D346-4131-9E8E-7807B2D4829C}">
      <dsp:nvSpPr>
        <dsp:cNvPr id="0" name=""/>
        <dsp:cNvSpPr/>
      </dsp:nvSpPr>
      <dsp:spPr>
        <a:xfrm rot="10800000">
          <a:off x="1303258" y="150193"/>
          <a:ext cx="3450544" cy="173654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5769" tIns="76200" rIns="14224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Идея общества, где есть частная собственность и равноправие между людьми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737394" y="150193"/>
        <a:ext cx="3016408" cy="1736546"/>
      </dsp:txXfrm>
    </dsp:sp>
    <dsp:sp modelId="{0682924C-D8F7-4CCE-B2AE-7CDFD3C64A98}">
      <dsp:nvSpPr>
        <dsp:cNvPr id="0" name=""/>
        <dsp:cNvSpPr/>
      </dsp:nvSpPr>
      <dsp:spPr>
        <a:xfrm>
          <a:off x="0" y="354584"/>
          <a:ext cx="1736546" cy="173654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655A4E-2627-482D-91D4-76DDDC3CA0BE}">
      <dsp:nvSpPr>
        <dsp:cNvPr id="0" name=""/>
        <dsp:cNvSpPr/>
      </dsp:nvSpPr>
      <dsp:spPr>
        <a:xfrm rot="10800000">
          <a:off x="1110123" y="2405112"/>
          <a:ext cx="3708058" cy="173654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5769" tIns="72390" rIns="135128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0" kern="1200" dirty="0" smtClean="0"/>
            <a:t>«Идеальное» общество, где есть нормы поведения, морали, государственности.</a:t>
          </a:r>
          <a:endParaRPr lang="ru-RU" sz="1900" b="0" kern="1200" dirty="0"/>
        </a:p>
      </dsp:txBody>
      <dsp:txXfrm rot="10800000">
        <a:off x="1544259" y="2405112"/>
        <a:ext cx="3273922" cy="1736546"/>
      </dsp:txXfrm>
    </dsp:sp>
    <dsp:sp modelId="{E643DA85-562D-4160-AA36-62B2843B0645}">
      <dsp:nvSpPr>
        <dsp:cNvPr id="0" name=""/>
        <dsp:cNvSpPr/>
      </dsp:nvSpPr>
      <dsp:spPr>
        <a:xfrm>
          <a:off x="0" y="2492877"/>
          <a:ext cx="1736546" cy="173654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DA76D-F1F0-435A-8F7F-B8411D6B526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539B-16F5-4780-AB2D-F1922C7BC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797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DA76D-F1F0-435A-8F7F-B8411D6B526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539B-16F5-4780-AB2D-F1922C7BC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924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DA76D-F1F0-435A-8F7F-B8411D6B526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539B-16F5-4780-AB2D-F1922C7BC07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8660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DA76D-F1F0-435A-8F7F-B8411D6B526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539B-16F5-4780-AB2D-F1922C7BC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181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DA76D-F1F0-435A-8F7F-B8411D6B526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539B-16F5-4780-AB2D-F1922C7BC07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193651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DA76D-F1F0-435A-8F7F-B8411D6B526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539B-16F5-4780-AB2D-F1922C7BC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7675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DA76D-F1F0-435A-8F7F-B8411D6B526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539B-16F5-4780-AB2D-F1922C7BC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8946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DA76D-F1F0-435A-8F7F-B8411D6B526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539B-16F5-4780-AB2D-F1922C7BC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796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DA76D-F1F0-435A-8F7F-B8411D6B526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539B-16F5-4780-AB2D-F1922C7BC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794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DA76D-F1F0-435A-8F7F-B8411D6B526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539B-16F5-4780-AB2D-F1922C7BC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700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DA76D-F1F0-435A-8F7F-B8411D6B526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539B-16F5-4780-AB2D-F1922C7BC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300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DA76D-F1F0-435A-8F7F-B8411D6B526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539B-16F5-4780-AB2D-F1922C7BC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043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DA76D-F1F0-435A-8F7F-B8411D6B526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539B-16F5-4780-AB2D-F1922C7BC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942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DA76D-F1F0-435A-8F7F-B8411D6B526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539B-16F5-4780-AB2D-F1922C7BC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023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DA76D-F1F0-435A-8F7F-B8411D6B526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539B-16F5-4780-AB2D-F1922C7BC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126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DA76D-F1F0-435A-8F7F-B8411D6B526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A539B-16F5-4780-AB2D-F1922C7BC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244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DA76D-F1F0-435A-8F7F-B8411D6B526D}" type="datetimeFigureOut">
              <a:rPr lang="ru-RU" smtClean="0"/>
              <a:t>02.04.2020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5EA539B-16F5-4780-AB2D-F1922C7BC0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309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0%BE%D0%BF%D0%B5%D1%80%D0%BD%D0%B8%D0%BA,_%D0%9D%D0%B8%D0%BA%D0%BE%D0%BB%D0%B0%D0%B9" TargetMode="External"/><Relationship Id="rId2" Type="http://schemas.openxmlformats.org/officeDocument/2006/relationships/hyperlink" Target="https://biography-life.ru/art/79-leonardo-da-vinchi-biografiya-l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hyperlink" Target="https://ru.wikipedia.org/wiki/%D0%9C%D0%B8%D0%BA%D0%B5%D0%BB%D0%B0%D0%BD%D0%B4%D0%B6%D0%B5%D0%BB%D0%BE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rushist.com/index.php/west/4599-gumanizm-i-gumanisty-epokhi-vozrozhdeniya" TargetMode="External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7367" y="258793"/>
            <a:ext cx="9960634" cy="289847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ru-RU" sz="4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Всемирная история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</a:t>
            </a:r>
            <a:r>
              <a:rPr lang="ru-RU" sz="4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Эпоха Возрождения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обогатил мировую культуру Восточный 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Ренессанс.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7367" y="3312543"/>
            <a:ext cx="9960634" cy="2208363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6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обучения: </a:t>
            </a:r>
          </a:p>
          <a:p>
            <a:pPr algn="l"/>
            <a:r>
              <a:rPr lang="ru-RU" sz="6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6.2.3.2</a:t>
            </a:r>
            <a:r>
              <a:rPr lang="ru-RU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описывать влияние идей гуманистов на развитие средневековой культуры;</a:t>
            </a:r>
          </a:p>
          <a:p>
            <a:pPr algn="l"/>
            <a:r>
              <a:rPr lang="ru-RU" sz="6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6.2.2.4 </a:t>
            </a:r>
            <a:r>
              <a:rPr lang="ru-RU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характеризовать особенности средневековой культуры Востока</a:t>
            </a:r>
          </a:p>
          <a:p>
            <a:pPr algn="l"/>
            <a:r>
              <a:rPr lang="ru-RU" sz="6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 </a:t>
            </a:r>
            <a:r>
              <a:rPr lang="ru-RU" sz="6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Обучающийся</a:t>
            </a:r>
            <a:endParaRPr lang="ru-RU" sz="6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6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Выявляет изменения в искусстве, прошедшие в период с </a:t>
            </a:r>
            <a:r>
              <a:rPr lang="en-US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XIII – XVI</a:t>
            </a:r>
            <a:r>
              <a:rPr lang="ru-RU" sz="6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века</a:t>
            </a:r>
            <a:endParaRPr lang="ru-RU" sz="6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6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Определяет взаимосвязь культуры Возрождения с культурой античности.</a:t>
            </a:r>
          </a:p>
          <a:p>
            <a:pPr algn="l"/>
            <a:r>
              <a:rPr lang="ru-RU" sz="6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 Характеризует особенности средневековой культуры Востока</a:t>
            </a:r>
          </a:p>
          <a:p>
            <a:pPr algn="l"/>
            <a:endParaRPr lang="ru-RU" sz="6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52423" y="5831457"/>
            <a:ext cx="9126747" cy="7936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истории  -  Головина С.А.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КГУ «Опорная школа (ресурсный центр) на базе СШ №26 п. Молодежный»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Осакаровского района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79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826" y="-1"/>
            <a:ext cx="11593902" cy="216058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31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</a:t>
            </a:r>
            <a:r>
              <a:rPr lang="ru-RU" sz="31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эссе (тема на выбор) </a:t>
            </a:r>
            <a:r>
              <a:rPr lang="ru-RU" sz="31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5-6 предложений</a:t>
            </a:r>
            <a:r>
              <a:rPr lang="ru-RU" sz="31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«Аль – </a:t>
            </a:r>
            <a:r>
              <a:rPr lang="ru-RU" sz="31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Фараби</a:t>
            </a:r>
            <a:r>
              <a:rPr lang="ru-RU" sz="31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великий деятель Востока»</a:t>
            </a:r>
            <a:br>
              <a:rPr lang="ru-RU" sz="31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«Влияние </a:t>
            </a:r>
            <a:r>
              <a:rPr lang="ru-RU" sz="31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Восточного Ренессанса на мировую культуру</a:t>
            </a:r>
            <a:r>
              <a:rPr lang="ru-RU" sz="31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Дескриптор к эссе</a:t>
            </a:r>
          </a:p>
          <a:p>
            <a:pPr>
              <a:spcBef>
                <a:spcPts val="0"/>
              </a:spcBef>
            </a:pP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-высказывает свое мнение по проблеме;</a:t>
            </a:r>
          </a:p>
          <a:p>
            <a:pPr>
              <a:spcBef>
                <a:spcPts val="0"/>
              </a:spcBef>
            </a:pP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-приводит два аргумента;</a:t>
            </a:r>
          </a:p>
          <a:p>
            <a:pPr>
              <a:spcBef>
                <a:spcPts val="0"/>
              </a:spcBef>
            </a:pP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-приводит два доказательства;</a:t>
            </a:r>
          </a:p>
          <a:p>
            <a:pPr>
              <a:spcBef>
                <a:spcPts val="0"/>
              </a:spcBef>
            </a:pP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-делает выводы.</a:t>
            </a:r>
          </a:p>
        </p:txBody>
      </p:sp>
    </p:spTree>
    <p:extLst>
      <p:ext uri="{BB962C8B-B14F-4D97-AF65-F5344CB8AC3E}">
        <p14:creationId xmlns:p14="http://schemas.microsoft.com/office/powerpoint/2010/main" val="264102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8229600" cy="796925"/>
          </a:xfrm>
        </p:spPr>
        <p:txBody>
          <a:bodyPr>
            <a:normAutofit/>
          </a:bodyPr>
          <a:lstStyle/>
          <a:p>
            <a:pPr algn="ctr"/>
            <a:r>
              <a:rPr lang="ru-RU" alt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Эпоха </a:t>
            </a:r>
            <a:r>
              <a:rPr lang="ru-RU" alt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alt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озрождения</a:t>
            </a:r>
            <a:r>
              <a:rPr lang="ru-RU" alt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alt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 - XVI</a:t>
            </a:r>
            <a:r>
              <a:rPr lang="ru-RU" alt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веках.</a:t>
            </a:r>
            <a:endParaRPr lang="ru-RU" altLang="ru-RU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48906" y="1207697"/>
            <a:ext cx="4932784" cy="5293117"/>
          </a:xfrm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rmAutofit fontScale="92500"/>
          </a:bodyPr>
          <a:lstStyle/>
          <a:p>
            <a:pPr>
              <a:defRPr/>
            </a:pPr>
            <a:r>
              <a:rPr lang="ru-RU" b="1" dirty="0">
                <a:solidFill>
                  <a:srgbClr val="0000FF"/>
                </a:solidFill>
              </a:rPr>
              <a:t> </a:t>
            </a:r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Эпоха </a:t>
            </a:r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Возрождения             </a:t>
            </a:r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Ренессанс) 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стали называть целую эпоху появления новых произведений в  живописи, архитектуре, скульптуре, музыке, литературе, красноречии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altLang="ru-RU" sz="3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Италия </a:t>
            </a:r>
            <a:r>
              <a:rPr lang="ru-RU" altLang="ru-RU" sz="3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-центр  эпохи Возрождения </a:t>
            </a:r>
          </a:p>
          <a:p>
            <a:pPr>
              <a:defRPr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53126" y="1207698"/>
            <a:ext cx="5520006" cy="5293116"/>
          </a:xfrm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rmAutofit fontScale="92500"/>
          </a:bodyPr>
          <a:lstStyle/>
          <a:p>
            <a:pPr>
              <a:defRPr/>
            </a:pPr>
            <a:r>
              <a:rPr lang="ru-RU" sz="2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Самые знаменитые ученые                эпохи </a:t>
            </a:r>
            <a:r>
              <a:rPr lang="ru-RU" sz="2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Возрождения</a:t>
            </a:r>
          </a:p>
          <a:p>
            <a:pPr>
              <a:lnSpc>
                <a:spcPct val="110000"/>
              </a:lnSpc>
              <a:spcBef>
                <a:spcPts val="0"/>
              </a:spcBef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Леонардо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Винчи                                    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(Италия)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sz="1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sz="1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biography-life.ru/art/79-leonardo-da-vinchi-biografiya-l</a:t>
            </a:r>
            <a:r>
              <a:rPr lang="ru-RU" sz="1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1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en-US" sz="1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ichnaya-zhizn-tvorchestvo-hudozhnika.html</a:t>
            </a:r>
            <a:r>
              <a:rPr lang="ru-RU" sz="1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                       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Коперник                                       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(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Польша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en-US" sz="1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https://ru.wikipedia.org/wiki/%D0%9A%D0%BE%D0%BF%D0%B5%D1%80%D0%BD%D0%B8%D0%BA,_%</a:t>
            </a:r>
            <a:r>
              <a:rPr lang="en-US" sz="1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D0%9D%D0%B8%D0%BA%D0%BE%D0%BB%D0%B0%D0%B9</a:t>
            </a:r>
            <a:endPara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endParaRPr lang="ru-RU" sz="24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4490" y="2020523"/>
            <a:ext cx="1047751" cy="13914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4490" y="3548070"/>
            <a:ext cx="1464907" cy="143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4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User\Рабочий стол\история\винч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22" y="526211"/>
            <a:ext cx="2813050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C:\Documents and Settings\User\Рабочий стол\история\винч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9722" y="946532"/>
            <a:ext cx="3252278" cy="434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C:\Documents and Settings\User\Рабочий стол\история\винч 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709" y="3832440"/>
            <a:ext cx="1997075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C:\Documents and Settings\User\Рабочий стол\история\винчи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418" y="3976687"/>
            <a:ext cx="1928813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 descr="C:\Documents and Settings\User\Рабочий стол\история\винчи 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351" y="2580589"/>
            <a:ext cx="2345160" cy="316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Box 6"/>
          <p:cNvSpPr txBox="1">
            <a:spLocks noChangeArrowheads="1"/>
          </p:cNvSpPr>
          <p:nvPr/>
        </p:nvSpPr>
        <p:spPr bwMode="auto">
          <a:xfrm>
            <a:off x="3726611" y="1694443"/>
            <a:ext cx="286945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Картины Леонардо            да Винчи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38418" y="239166"/>
            <a:ext cx="7086599" cy="70736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Знаменитые </a:t>
            </a:r>
            <a:r>
              <a:rPr lang="ru-RU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художники, живописцы, </a:t>
            </a:r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скульпторы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67231" y="5952411"/>
            <a:ext cx="30924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0000FF"/>
                </a:solidFill>
              </a:rPr>
              <a:t>https://ru.wikipedia.org/wiki/%D0%9B%D0%B5%D0%BE%D0%BD%D0%B0%D1%80%D0%B4%D0%BE_%D0%B4%D0%B0_%D0%92%D0%B8%D0%BD%D1%87%D0%B8</a:t>
            </a:r>
            <a:endParaRPr lang="ru-RU" sz="11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9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User\Рабочий стол\история\сант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3" y="0"/>
            <a:ext cx="2571008" cy="3476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4" descr="C:\Documents and Settings\User\Рабочий стол\история\санти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898" y="1466013"/>
            <a:ext cx="2574018" cy="3519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5" descr="C:\Documents and Settings\User\Рабочий стол\история\санти 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246" y="3286125"/>
            <a:ext cx="3100387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6" descr="C:\Documents and Settings\User\Рабочий стол\история\санти 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214314"/>
            <a:ext cx="2547938" cy="301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7" descr="C:\Documents and Settings\User\Рабочий стол\история\санти 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928" y="3490182"/>
            <a:ext cx="2229882" cy="3367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7973438" y="214314"/>
            <a:ext cx="27860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srgbClr val="0000FF"/>
                </a:solidFill>
                <a:latin typeface="Calibri" panose="020F0502020204030204" pitchFamily="34" charset="0"/>
              </a:rPr>
              <a:t>Произведения Рафаэля Санти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667898" y="5283200"/>
            <a:ext cx="40122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https://ru.wikipedia.org/wiki/%D0%A0%D0%B0%D1%84%D0%B0%D1%8D%D0%BB%D1%8C</a:t>
            </a:r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63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User\Рабочий стол\история\микель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275" y="57151"/>
            <a:ext cx="28575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C:\Documents and Settings\User\Рабочий стол\история\микел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151" y="973876"/>
            <a:ext cx="3400425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C:\Documents and Settings\User\Рабочий стол\история\микел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213" y="171183"/>
            <a:ext cx="28162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C:\Documents and Settings\User\Рабочий стол\история\микел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3714751"/>
            <a:ext cx="4095750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 descr="C:\Documents and Settings\User\Рабочий стол\история\микел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594" y="3786188"/>
            <a:ext cx="2668587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Box 7"/>
          <p:cNvSpPr txBox="1">
            <a:spLocks noChangeArrowheads="1"/>
          </p:cNvSpPr>
          <p:nvPr/>
        </p:nvSpPr>
        <p:spPr bwMode="auto">
          <a:xfrm>
            <a:off x="8988801" y="184669"/>
            <a:ext cx="24423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МИКЕЛАНДЖЕЛО БУОНАРРОТИ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283845" y="5842337"/>
            <a:ext cx="39081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7"/>
              </a:rPr>
              <a:t>https://ru.wikipedia.org/wiki/%</a:t>
            </a:r>
            <a:r>
              <a:rPr lang="en-US" sz="1400" dirty="0" smtClean="0">
                <a:hlinkClick r:id="rId7"/>
              </a:rPr>
              <a:t>D0%9C%D0%B8%D0%BA%D0%B5%D0%BB%D0%B0%D0%BD%D0%B4%D0%B6%D0%B5%D0%BB%D0%BE</a:t>
            </a:r>
            <a:endParaRPr lang="ru-RU" sz="14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672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65405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Гуманизм</a:t>
            </a:r>
            <a:r>
              <a:rPr lang="ru-RU" b="1" dirty="0" smtClean="0">
                <a:solidFill>
                  <a:srgbClr val="0000FF"/>
                </a:solidFill>
              </a:rPr>
              <a:t/>
            </a:r>
            <a:br>
              <a:rPr lang="ru-RU" b="1" dirty="0" smtClean="0">
                <a:solidFill>
                  <a:srgbClr val="0000FF"/>
                </a:solidFill>
              </a:rPr>
            </a:b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52092" y="1373213"/>
            <a:ext cx="4275825" cy="4216703"/>
          </a:xfrm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rmAutofit fontScale="92500" lnSpcReduction="20000"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Гуманизм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  учения о человеке и его реальной жизни  в эпоху Возрождения и система воззрений  о ценности человеческой личности, ее правах и интересах.</a:t>
            </a:r>
          </a:p>
          <a:p>
            <a:pPr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Науки, произошедшие   из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этого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учения называются </a:t>
            </a:r>
            <a: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гуманитарными,                        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ученые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гуманистами</a:t>
            </a:r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99804" y="274638"/>
            <a:ext cx="5239109" cy="6126164"/>
          </a:xfrm>
        </p:spPr>
        <p:txBody>
          <a:bodyPr rtlCol="0">
            <a:normAutofit fontScale="92500" lnSpcReduction="20000"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Знаменитые гуманисты:</a:t>
            </a:r>
          </a:p>
          <a:p>
            <a:pPr>
              <a:defRPr/>
            </a:pPr>
            <a:endParaRPr lang="ru-RU" sz="35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Эразм </a:t>
            </a:r>
            <a:r>
              <a:rPr lang="ru-RU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Роттердамский</a:t>
            </a: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(Нидерланды)</a:t>
            </a:r>
            <a:endParaRPr lang="en-US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Томас Мор (Англия)</a:t>
            </a:r>
            <a:endParaRPr lang="en-US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Никколо</a:t>
            </a: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Макиавелли (Италия)</a:t>
            </a:r>
            <a:endParaRPr lang="en-US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Франсуа Рабле (Франция)</a:t>
            </a:r>
            <a:endParaRPr lang="en-US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Мигель Сервантес (Испания)</a:t>
            </a:r>
            <a:endParaRPr lang="en-US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  <a:defRPr/>
            </a:pPr>
            <a:endParaRPr lang="ru-RU" sz="2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Уильям Шекспир (Англия)</a:t>
            </a:r>
            <a:endParaRPr lang="ru-RU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7306" y="1515563"/>
            <a:ext cx="951700" cy="12173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0715" y="782100"/>
            <a:ext cx="836482" cy="12085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6348" y="3479938"/>
            <a:ext cx="949217" cy="11834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07311" y="4298136"/>
            <a:ext cx="966658" cy="12917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23156" y="5151597"/>
            <a:ext cx="1217870" cy="12492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52218" y="2361751"/>
            <a:ext cx="932281" cy="119415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92502" y="603444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rushist.com/index.php/west/4599-gumanizm-i-gumanisty-epokhi-vozrozhdeniya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715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740" y="382379"/>
            <a:ext cx="10515600" cy="98059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Задание1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соответствия </a:t>
            </a:r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 творцами эпохи Возрождения и их произведениями, ответы </a:t>
            </a:r>
            <a:r>
              <a:rPr lang="ru-RU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в таблице.</a:t>
            </a:r>
            <a:r>
              <a:rPr lang="ru-RU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1584102"/>
              </p:ext>
            </p:extLst>
          </p:nvPr>
        </p:nvGraphicFramePr>
        <p:xfrm>
          <a:off x="1224952" y="1597021"/>
          <a:ext cx="9264770" cy="287146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26485"/>
                <a:gridCol w="3831961"/>
                <a:gridCol w="1320794"/>
                <a:gridCol w="3685530"/>
              </a:tblGrid>
              <a:tr h="981385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№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Творцы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эпохи Возрождения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Произведения</a:t>
                      </a:r>
                    </a:p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725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Леонардо да Винчи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«Сикстинская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мадонна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725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Микеланджело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Буонарроти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«Ночной дозор»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725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Рафаэля Санти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«Умирающий раб»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725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Рембрант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«Тайная вечеря», «</a:t>
                      </a:r>
                      <a:r>
                        <a:rPr lang="ru-RU" sz="2000" b="0" i="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Мона</a:t>
                      </a:r>
                      <a:r>
                        <a:rPr lang="ru-RU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Лиза»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9093761"/>
              </p:ext>
            </p:extLst>
          </p:nvPr>
        </p:nvGraphicFramePr>
        <p:xfrm>
          <a:off x="1362973" y="4942840"/>
          <a:ext cx="9060900" cy="4572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880559"/>
                <a:gridCol w="2649891"/>
                <a:gridCol w="2265225"/>
                <a:gridCol w="2265225"/>
              </a:tblGrid>
              <a:tr h="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1. 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2.-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3.-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4.-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62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983410" y="258792"/>
            <a:ext cx="4542737" cy="150099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</a:t>
            </a:r>
          </a:p>
          <a:p>
            <a:r>
              <a:rPr lang="ru-RU" b="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Опираясь на </a:t>
            </a:r>
            <a:r>
              <a:rPr lang="ru-RU" b="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 в </a:t>
            </a:r>
            <a:r>
              <a:rPr lang="en-US" b="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 28,</a:t>
            </a:r>
            <a:r>
              <a:rPr lang="ru-RU" b="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высказываниям и идеям </a:t>
            </a:r>
            <a:r>
              <a:rPr lang="ru-RU" b="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b="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</a:t>
            </a:r>
            <a:r>
              <a:rPr lang="ru-RU" b="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авторов-гуманистов.</a:t>
            </a:r>
            <a:endParaRPr lang="ru-RU" b="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Объект 1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71733523"/>
              </p:ext>
            </p:extLst>
          </p:nvPr>
        </p:nvGraphicFramePr>
        <p:xfrm>
          <a:off x="983410" y="2018581"/>
          <a:ext cx="5188789" cy="42918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6172200" y="258793"/>
            <a:ext cx="5266426" cy="1500996"/>
          </a:xfrm>
        </p:spPr>
        <p:txBody>
          <a:bodyPr>
            <a:normAutofit fontScale="62500" lnSpcReduction="20000"/>
          </a:bodyPr>
          <a:lstStyle/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3.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Просмотрите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видеоролик </a:t>
            </a:r>
          </a:p>
          <a:p>
            <a:pPr>
              <a:spcBef>
                <a:spcPts val="0"/>
              </a:spcBef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«Великие имена культуры Востока»</a:t>
            </a:r>
          </a:p>
          <a:p>
            <a:r>
              <a:rPr lang="ru-RU" sz="2800" b="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кому из восточных мыслителей, учёных, деятелей культуры относятся следующие </a:t>
            </a:r>
            <a:r>
              <a:rPr lang="ru-RU" sz="3200" b="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характеристики?</a:t>
            </a:r>
            <a:endParaRPr lang="ru-RU" sz="3200" b="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6172200" y="1759789"/>
            <a:ext cx="5835770" cy="442987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Создатель уникальной астрономической обсерватории_____________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Написал первую историческую автобиографию___________________.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Создал пять эпических поэм___________________________________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каталог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1018 звёзд___________________________________.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его стихотворения стали афоризмами_____________________________.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Обосновал художественное значение арабского языка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______________.</a:t>
            </a:r>
          </a:p>
          <a:p>
            <a:pPr marL="0" indent="0">
              <a:buNone/>
            </a:pP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справок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ибн Сина, Аль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Фараби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Улугбек, Хорезми, </a:t>
            </a:r>
            <a:r>
              <a:rPr lang="ru-RU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Бабур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Бируни)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419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</a:t>
            </a:r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9894" y="1362975"/>
            <a:ext cx="8394108" cy="4678388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Блиц-опрос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«+ или -»: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определяют различные и общие черты между Европейским и Восточным Ренессансом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Ренессанс – слово французского происхождения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означает «Возрождение»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»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IX – XII вв. – это период Европейского Ренессанса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»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Возрождение античной культуры, философии, науки и на основе этого их бурный рост и расцвет, порождение им и ученых-энциклопедистов, нового отношения к миру – это основные черты эпохи Возрождения на Западе.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»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Западный Ренессанс связан с эпохой великих открытий, с ростом промышленности, а Восточный Ренессанс — в основном с развитием торговли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   «       »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11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812</TotalTime>
  <Words>567</Words>
  <Application>Microsoft Office PowerPoint</Application>
  <PresentationFormat>Широкоэкранный</PresentationFormat>
  <Paragraphs>106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Trebuchet MS</vt:lpstr>
      <vt:lpstr>Wingdings 3</vt:lpstr>
      <vt:lpstr>Грань</vt:lpstr>
      <vt:lpstr> Класс 6 Предмет – Всемирная история Раздел: Эпоха Возрождения Тема: Как обогатил мировую культуру Восточный Ренессанс.</vt:lpstr>
      <vt:lpstr>Эпоха Возрождения в XV - XVI веках.</vt:lpstr>
      <vt:lpstr>Презентация PowerPoint</vt:lpstr>
      <vt:lpstr>Презентация PowerPoint</vt:lpstr>
      <vt:lpstr>Презентация PowerPoint</vt:lpstr>
      <vt:lpstr> Гуманизм </vt:lpstr>
      <vt:lpstr>Задание1. Установите соответствия между творцами эпохи Возрождения и их произведениями, ответы напишите в таблице. </vt:lpstr>
      <vt:lpstr>Презентация PowerPoint</vt:lpstr>
      <vt:lpstr>  Домашнее задание</vt:lpstr>
      <vt:lpstr>                      Напишите эссе (тема на выбор) 5-6 предложений 1. «Аль – Фараби  - великий деятель Востока» 2. «Влияние Восточного Ренессанса на мировую культуру»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обогатил мировую культуру Восточный Ренесанс</dc:title>
  <dc:creator>User</dc:creator>
  <cp:lastModifiedBy>User</cp:lastModifiedBy>
  <cp:revision>67</cp:revision>
  <dcterms:created xsi:type="dcterms:W3CDTF">2020-04-01T05:36:56Z</dcterms:created>
  <dcterms:modified xsi:type="dcterms:W3CDTF">2020-04-01T19:32:54Z</dcterms:modified>
</cp:coreProperties>
</file>